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9" r:id="rId11"/>
    <p:sldId id="265" r:id="rId12"/>
    <p:sldId id="266" r:id="rId13"/>
    <p:sldId id="270" r:id="rId14"/>
    <p:sldId id="273" r:id="rId15"/>
    <p:sldId id="272" r:id="rId16"/>
    <p:sldId id="271" r:id="rId17"/>
    <p:sldId id="280" r:id="rId18"/>
    <p:sldId id="274" r:id="rId19"/>
    <p:sldId id="275" r:id="rId20"/>
    <p:sldId id="276" r:id="rId21"/>
    <p:sldId id="277" r:id="rId22"/>
    <p:sldId id="278" r:id="rId23"/>
    <p:sldId id="267" r:id="rId24"/>
    <p:sldId id="26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84" autoAdjust="0"/>
    <p:restoredTop sz="94660"/>
  </p:normalViewPr>
  <p:slideViewPr>
    <p:cSldViewPr snapToGrid="0">
      <p:cViewPr varScale="1">
        <p:scale>
          <a:sx n="92" d="100"/>
          <a:sy n="92" d="100"/>
        </p:scale>
        <p:origin x="-110" y="-12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7"/>
  <c:chart>
    <c:plotArea>
      <c:layout/>
      <c:barChart>
        <c:barDir val="col"/>
        <c:grouping val="clustered"/>
        <c:ser>
          <c:idx val="3"/>
          <c:order val="3"/>
          <c:tx>
            <c:strRef>
              <c:f>Sheet1!$B$1</c:f>
            </c:strRef>
          </c:tx>
          <c:cat>
            <c:multiLvlStrRef>
              <c:f>Sheet1!$A$2:$A$7</c:f>
            </c:multiLvlStrRef>
          </c:cat>
          <c:val>
            <c:numRef>
              <c:f>Sheet1!$B$2:$B$7</c:f>
            </c:numRef>
          </c:val>
        </c:ser>
        <c:ser>
          <c:idx val="4"/>
          <c:order val="4"/>
          <c:tx>
            <c:strRef>
              <c:f>Sheet1!$C$1</c:f>
            </c:strRef>
          </c:tx>
          <c:cat>
            <c:multiLvlStrRef>
              <c:f>Sheet1!$A$2:$A$7</c:f>
            </c:multiLvlStrRef>
          </c:cat>
          <c:val>
            <c:numRef>
              <c:f>Sheet1!$C$2:$C$7</c:f>
            </c:numRef>
          </c:val>
        </c:ser>
        <c:ser>
          <c:idx val="5"/>
          <c:order val="5"/>
          <c:tx>
            <c:strRef>
              <c:f>Sheet1!$D$1</c:f>
            </c:strRef>
          </c:tx>
          <c:cat>
            <c:multiLvlStrRef>
              <c:f>Sheet1!$A$2:$A$7</c:f>
            </c:multiLvlStrRef>
          </c:cat>
          <c:val>
            <c:numRef>
              <c:f>Sheet1!$D$2:$D$7</c:f>
            </c:numRef>
          </c:val>
        </c:ser>
        <c:ser>
          <c:idx val="0"/>
          <c:order val="0"/>
          <c:tx>
            <c:strRef>
              <c:f>Sheet1!$B$1</c:f>
              <c:strCache>
                <c:ptCount val="1"/>
                <c:pt idx="0">
                  <c:v>Column1</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Sheet1!$B$2:$B$7</c:f>
              <c:numCache>
                <c:formatCode>General</c:formatCode>
                <c:ptCount val="6"/>
              </c:numCache>
            </c:numRef>
          </c:val>
        </c:ser>
        <c:ser>
          <c:idx val="1"/>
          <c:order val="1"/>
          <c:tx>
            <c:strRef>
              <c:f>Sheet1!$C$1</c:f>
              <c:strCache>
                <c:ptCount val="1"/>
                <c:pt idx="0">
                  <c:v>Accuracy</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Sheet1!$C$2:$C$7</c:f>
              <c:numCache>
                <c:formatCode>General</c:formatCode>
                <c:ptCount val="6"/>
                <c:pt idx="0">
                  <c:v>77.599999999999994</c:v>
                </c:pt>
                <c:pt idx="1">
                  <c:v>70.400000000000006</c:v>
                </c:pt>
                <c:pt idx="2">
                  <c:v>75.8</c:v>
                </c:pt>
                <c:pt idx="3">
                  <c:v>78.5</c:v>
                </c:pt>
                <c:pt idx="4">
                  <c:v>76.8</c:v>
                </c:pt>
                <c:pt idx="5">
                  <c:v>69</c:v>
                </c:pt>
              </c:numCache>
            </c:numRef>
          </c:val>
        </c:ser>
        <c:ser>
          <c:idx val="2"/>
          <c:order val="2"/>
          <c:tx>
            <c:strRef>
              <c:f>Sheet1!$D$1</c:f>
              <c:strCache>
                <c:ptCount val="1"/>
                <c:pt idx="0">
                  <c:v>Column3</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Sheet1!$D$2:$D$7</c:f>
              <c:numCache>
                <c:formatCode>General</c:formatCode>
                <c:ptCount val="6"/>
              </c:numCache>
            </c:numRef>
          </c:val>
        </c:ser>
        <c:axId val="217183360"/>
        <c:axId val="217184896"/>
      </c:barChart>
      <c:catAx>
        <c:axId val="217183360"/>
        <c:scaling>
          <c:orientation val="minMax"/>
        </c:scaling>
        <c:axPos val="b"/>
        <c:tickLblPos val="nextTo"/>
        <c:crossAx val="217184896"/>
        <c:crosses val="autoZero"/>
        <c:auto val="1"/>
        <c:lblAlgn val="ctr"/>
        <c:lblOffset val="100"/>
      </c:catAx>
      <c:valAx>
        <c:axId val="217184896"/>
        <c:scaling>
          <c:orientation val="minMax"/>
        </c:scaling>
        <c:axPos val="l"/>
        <c:majorGridlines/>
        <c:numFmt formatCode="General" sourceLinked="1"/>
        <c:tickLblPos val="nextTo"/>
        <c:crossAx val="217183360"/>
        <c:crosses val="autoZero"/>
        <c:crossBetween val="between"/>
      </c:valAx>
    </c:plotArea>
    <c:legend>
      <c:legendPos val="r"/>
      <c:legendEntry>
        <c:idx val="0"/>
        <c:delete val="1"/>
      </c:legendEntry>
      <c:legendEntry>
        <c:idx val="1"/>
        <c:delete val="1"/>
      </c:legendEntry>
      <c:legendEntry>
        <c:idx val="2"/>
        <c:delete val="1"/>
      </c:legendEntry>
      <c:layout/>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7"/>
  <c:chart>
    <c:plotArea>
      <c:layout/>
      <c:barChart>
        <c:barDir val="col"/>
        <c:grouping val="clustered"/>
        <c:ser>
          <c:idx val="0"/>
          <c:order val="0"/>
          <c:tx>
            <c:strRef>
              <c:f>Sheet1!$B$1</c:f>
              <c:strCache>
                <c:ptCount val="1"/>
                <c:pt idx="0">
                  <c:v>Column3</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Sheet1!$B$2:$B$7</c:f>
              <c:numCache>
                <c:formatCode>General</c:formatCode>
                <c:ptCount val="6"/>
              </c:numCache>
            </c:numRef>
          </c:val>
        </c:ser>
        <c:ser>
          <c:idx val="1"/>
          <c:order val="1"/>
          <c:tx>
            <c:strRef>
              <c:f>Sheet1!$C$1</c:f>
              <c:strCache>
                <c:ptCount val="1"/>
                <c:pt idx="0">
                  <c:v>Frames per Second</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Sheet1!$C$2:$C$7</c:f>
              <c:numCache>
                <c:formatCode>General</c:formatCode>
                <c:ptCount val="6"/>
                <c:pt idx="0">
                  <c:v>5</c:v>
                </c:pt>
                <c:pt idx="1">
                  <c:v>17</c:v>
                </c:pt>
                <c:pt idx="2">
                  <c:v>22</c:v>
                </c:pt>
                <c:pt idx="3">
                  <c:v>59</c:v>
                </c:pt>
                <c:pt idx="4">
                  <c:v>40</c:v>
                </c:pt>
                <c:pt idx="5">
                  <c:v>91</c:v>
                </c:pt>
              </c:numCache>
            </c:numRef>
          </c:val>
        </c:ser>
        <c:ser>
          <c:idx val="2"/>
          <c:order val="2"/>
          <c:tx>
            <c:strRef>
              <c:f>Sheet1!$D$1</c:f>
              <c:strCache>
                <c:ptCount val="1"/>
                <c:pt idx="0">
                  <c:v>Column2</c:v>
                </c:pt>
              </c:strCache>
            </c:strRef>
          </c:tx>
          <c:cat>
            <c:strRef>
              <c:f>Sheet1!$A$2:$A$7</c:f>
              <c:strCache>
                <c:ptCount val="6"/>
                <c:pt idx="0">
                  <c:v>Faster R-CNN (low)</c:v>
                </c:pt>
                <c:pt idx="1">
                  <c:v>Faster R-CNN (high)</c:v>
                </c:pt>
                <c:pt idx="2">
                  <c:v>SSD (low)</c:v>
                </c:pt>
                <c:pt idx="3">
                  <c:v>SSD (high)</c:v>
                </c:pt>
                <c:pt idx="4">
                  <c:v>YOLO (low)</c:v>
                </c:pt>
                <c:pt idx="5">
                  <c:v>YOLO (high)</c:v>
                </c:pt>
              </c:strCache>
            </c:strRef>
          </c:cat>
          <c:val>
            <c:numRef>
              <c:f>Sheet1!$D$2:$D$7</c:f>
              <c:numCache>
                <c:formatCode>General</c:formatCode>
                <c:ptCount val="6"/>
              </c:numCache>
            </c:numRef>
          </c:val>
        </c:ser>
        <c:axId val="217539328"/>
        <c:axId val="217540864"/>
      </c:barChart>
      <c:catAx>
        <c:axId val="217539328"/>
        <c:scaling>
          <c:orientation val="minMax"/>
        </c:scaling>
        <c:axPos val="b"/>
        <c:tickLblPos val="nextTo"/>
        <c:crossAx val="217540864"/>
        <c:crosses val="autoZero"/>
        <c:auto val="1"/>
        <c:lblAlgn val="ctr"/>
        <c:lblOffset val="100"/>
      </c:catAx>
      <c:valAx>
        <c:axId val="217540864"/>
        <c:scaling>
          <c:orientation val="minMax"/>
        </c:scaling>
        <c:axPos val="l"/>
        <c:majorGridlines/>
        <c:numFmt formatCode="General" sourceLinked="1"/>
        <c:tickLblPos val="nextTo"/>
        <c:crossAx val="217539328"/>
        <c:crosses val="autoZero"/>
        <c:crossBetween val="between"/>
      </c:valAx>
    </c:plotArea>
    <c:legend>
      <c:legendPos val="r"/>
      <c:legendEntry>
        <c:idx val="0"/>
        <c:delete val="1"/>
      </c:legendEntry>
      <c:legendEntry>
        <c:idx val="2"/>
        <c:delete val="1"/>
      </c:legendEntry>
      <c:layout/>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a:t>Accuracy</a:t>
            </a:r>
            <a:r>
              <a:rPr lang="en-US" baseline="0"/>
              <a:t> vs FPS</a:t>
            </a:r>
            <a:endParaRPr lang="en-US"/>
          </a:p>
        </c:rich>
      </c:tx>
      <c:layout/>
    </c:title>
    <c:plotArea>
      <c:layout/>
      <c:scatterChart>
        <c:scatterStyle val="lineMarker"/>
        <c:ser>
          <c:idx val="0"/>
          <c:order val="0"/>
          <c:tx>
            <c:strRef>
              <c:f>Sheet1!$B$1</c:f>
              <c:strCache>
                <c:ptCount val="1"/>
                <c:pt idx="0">
                  <c:v>Faster R-CNN (low)</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Sheet1!$B$2:$B$7</c:f>
              <c:numCache>
                <c:formatCode>General</c:formatCode>
                <c:ptCount val="6"/>
                <c:pt idx="0">
                  <c:v>5</c:v>
                </c:pt>
              </c:numCache>
            </c:numRef>
          </c:yVal>
        </c:ser>
        <c:ser>
          <c:idx val="1"/>
          <c:order val="1"/>
          <c:tx>
            <c:strRef>
              <c:f>Sheet1!$C$1</c:f>
              <c:strCache>
                <c:ptCount val="1"/>
                <c:pt idx="0">
                  <c:v>Faster R-CNN (high)</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Sheet1!$C$2:$C$7</c:f>
              <c:numCache>
                <c:formatCode>General</c:formatCode>
                <c:ptCount val="6"/>
                <c:pt idx="1">
                  <c:v>17</c:v>
                </c:pt>
              </c:numCache>
            </c:numRef>
          </c:yVal>
        </c:ser>
        <c:ser>
          <c:idx val="2"/>
          <c:order val="2"/>
          <c:tx>
            <c:strRef>
              <c:f>Sheet1!$D$1</c:f>
              <c:strCache>
                <c:ptCount val="1"/>
                <c:pt idx="0">
                  <c:v>SSD (low)</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Sheet1!$D$2:$D$7</c:f>
              <c:numCache>
                <c:formatCode>General</c:formatCode>
                <c:ptCount val="6"/>
                <c:pt idx="2">
                  <c:v>22</c:v>
                </c:pt>
              </c:numCache>
            </c:numRef>
          </c:yVal>
        </c:ser>
        <c:ser>
          <c:idx val="3"/>
          <c:order val="3"/>
          <c:tx>
            <c:strRef>
              <c:f>Sheet1!$E$1</c:f>
              <c:strCache>
                <c:ptCount val="1"/>
                <c:pt idx="0">
                  <c:v>SSD (high)</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Sheet1!$E$2:$E$7</c:f>
              <c:numCache>
                <c:formatCode>General</c:formatCode>
                <c:ptCount val="6"/>
                <c:pt idx="3">
                  <c:v>59</c:v>
                </c:pt>
              </c:numCache>
            </c:numRef>
          </c:yVal>
        </c:ser>
        <c:ser>
          <c:idx val="4"/>
          <c:order val="4"/>
          <c:tx>
            <c:strRef>
              <c:f>Sheet1!$F$1</c:f>
              <c:strCache>
                <c:ptCount val="1"/>
                <c:pt idx="0">
                  <c:v>YOLO (low)</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Sheet1!$F$2:$F$7</c:f>
              <c:numCache>
                <c:formatCode>General</c:formatCode>
                <c:ptCount val="6"/>
                <c:pt idx="4">
                  <c:v>40</c:v>
                </c:pt>
              </c:numCache>
            </c:numRef>
          </c:yVal>
        </c:ser>
        <c:ser>
          <c:idx val="5"/>
          <c:order val="5"/>
          <c:tx>
            <c:strRef>
              <c:f>Sheet1!$G$1</c:f>
              <c:strCache>
                <c:ptCount val="1"/>
                <c:pt idx="0">
                  <c:v>YOLO (high)</c:v>
                </c:pt>
              </c:strCache>
            </c:strRef>
          </c:tx>
          <c:spPr>
            <a:ln w="28575">
              <a:noFill/>
            </a:ln>
          </c:spPr>
          <c:xVal>
            <c:numRef>
              <c:f>Sheet1!$A$2:$A$7</c:f>
              <c:numCache>
                <c:formatCode>General</c:formatCode>
                <c:ptCount val="6"/>
                <c:pt idx="0">
                  <c:v>77.599999999999994</c:v>
                </c:pt>
                <c:pt idx="1">
                  <c:v>70.400000000000006</c:v>
                </c:pt>
                <c:pt idx="2">
                  <c:v>75.8</c:v>
                </c:pt>
                <c:pt idx="3">
                  <c:v>78.5</c:v>
                </c:pt>
                <c:pt idx="4">
                  <c:v>76.8</c:v>
                </c:pt>
                <c:pt idx="5">
                  <c:v>69</c:v>
                </c:pt>
              </c:numCache>
            </c:numRef>
          </c:xVal>
          <c:yVal>
            <c:numRef>
              <c:f>Sheet1!$G$2:$G$7</c:f>
              <c:numCache>
                <c:formatCode>General</c:formatCode>
                <c:ptCount val="6"/>
                <c:pt idx="5">
                  <c:v>91</c:v>
                </c:pt>
              </c:numCache>
            </c:numRef>
          </c:yVal>
        </c:ser>
        <c:axId val="217581824"/>
        <c:axId val="217600384"/>
      </c:scatterChart>
      <c:valAx>
        <c:axId val="217581824"/>
        <c:scaling>
          <c:orientation val="minMax"/>
        </c:scaling>
        <c:axPos val="b"/>
        <c:title>
          <c:tx>
            <c:rich>
              <a:bodyPr/>
              <a:lstStyle/>
              <a:p>
                <a:pPr>
                  <a:defRPr/>
                </a:pPr>
                <a:r>
                  <a:rPr lang="en-US"/>
                  <a:t>Accuracy</a:t>
                </a:r>
              </a:p>
            </c:rich>
          </c:tx>
          <c:layout/>
        </c:title>
        <c:numFmt formatCode="General" sourceLinked="1"/>
        <c:majorTickMark val="none"/>
        <c:tickLblPos val="nextTo"/>
        <c:crossAx val="217600384"/>
        <c:crosses val="autoZero"/>
        <c:crossBetween val="midCat"/>
      </c:valAx>
      <c:valAx>
        <c:axId val="217600384"/>
        <c:scaling>
          <c:orientation val="minMax"/>
        </c:scaling>
        <c:axPos val="l"/>
        <c:majorGridlines/>
        <c:title>
          <c:tx>
            <c:rich>
              <a:bodyPr/>
              <a:lstStyle/>
              <a:p>
                <a:pPr>
                  <a:defRPr/>
                </a:pPr>
                <a:r>
                  <a:rPr lang="en-US"/>
                  <a:t>FPS</a:t>
                </a:r>
              </a:p>
            </c:rich>
          </c:tx>
          <c:layout/>
        </c:title>
        <c:numFmt formatCode="General" sourceLinked="1"/>
        <c:majorTickMark val="none"/>
        <c:tickLblPos val="nextTo"/>
        <c:crossAx val="217581824"/>
        <c:crosses val="autoZero"/>
        <c:crossBetween val="midCat"/>
      </c:valAx>
    </c:plotArea>
    <c:legend>
      <c:legendPos val="r"/>
      <c:legendEntry>
        <c:idx val="-1"/>
        <c:delete val="1"/>
      </c:legendEntry>
      <c:layout/>
    </c:legend>
    <c:plotVisOnly val="1"/>
  </c:chart>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1/11/2020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Dynamic Traffic Light Control</a:t>
            </a:r>
            <a:endParaRPr lang="en-US" dirty="0"/>
          </a:p>
        </p:txBody>
      </p:sp>
      <p:sp>
        <p:nvSpPr>
          <p:cNvPr id="3" name="Subtitle 2"/>
          <p:cNvSpPr>
            <a:spLocks noGrp="1"/>
          </p:cNvSpPr>
          <p:nvPr>
            <p:ph type="subTitle" idx="1"/>
          </p:nvPr>
        </p:nvSpPr>
        <p:spPr/>
        <p:txBody>
          <a:bodyPr/>
          <a:lstStyle/>
          <a:p>
            <a:r>
              <a:rPr lang="en-US" dirty="0" smtClean="0"/>
              <a:t>Guide :Prof. P. M. </a:t>
            </a:r>
            <a:r>
              <a:rPr lang="en-US" dirty="0" err="1" smtClean="0"/>
              <a:t>Bagul</a:t>
            </a:r>
            <a:r>
              <a:rPr lang="en-US" dirty="0" smtClean="0"/>
              <a:t>.</a:t>
            </a:r>
          </a:p>
          <a:p>
            <a:r>
              <a:rPr lang="en-US" dirty="0" smtClean="0"/>
              <a:t>Domain : Embedded Systems, </a:t>
            </a:r>
            <a:r>
              <a:rPr lang="en-US" dirty="0" err="1" smtClean="0"/>
              <a:t>IoT</a:t>
            </a:r>
            <a:endParaRPr lang="en-US" dirty="0" smtClean="0"/>
          </a:p>
          <a:p>
            <a:endParaRPr lang="en-US" dirty="0"/>
          </a:p>
        </p:txBody>
      </p:sp>
    </p:spTree>
    <p:extLst>
      <p:ext uri="{BB962C8B-B14F-4D97-AF65-F5344CB8AC3E}">
        <p14:creationId xmlns="" xmlns:p14="http://schemas.microsoft.com/office/powerpoint/2010/main" val="521040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Chart</a:t>
            </a:r>
            <a:endParaRPr lang="en-US" dirty="0"/>
          </a:p>
        </p:txBody>
      </p:sp>
      <p:pic>
        <p:nvPicPr>
          <p:cNvPr id="4" name="Picture 3"/>
          <p:cNvPicPr/>
          <p:nvPr/>
        </p:nvPicPr>
        <p:blipFill>
          <a:blip r:embed="rId2"/>
          <a:srcRect/>
          <a:stretch>
            <a:fillRect/>
          </a:stretch>
        </p:blipFill>
        <p:spPr bwMode="auto">
          <a:xfrm>
            <a:off x="3910965" y="68191"/>
            <a:ext cx="4370070" cy="67216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Project - Concept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4" name="Picture 3" descr="Figure 1 4_26_2019 6_02_54 AM.png"/>
          <p:cNvPicPr>
            <a:picLocks noChangeAspect="1"/>
          </p:cNvPicPr>
          <p:nvPr/>
        </p:nvPicPr>
        <p:blipFill>
          <a:blip r:embed="rId2"/>
          <a:stretch>
            <a:fillRect/>
          </a:stretch>
        </p:blipFill>
        <p:spPr>
          <a:xfrm>
            <a:off x="5029200" y="1524000"/>
            <a:ext cx="3246120" cy="2575560"/>
          </a:xfrm>
          <a:prstGeom prst="rect">
            <a:avLst/>
          </a:prstGeom>
        </p:spPr>
      </p:pic>
      <p:pic>
        <p:nvPicPr>
          <p:cNvPr id="5" name="Picture 4" descr="Figure 2 4_26_2019 6_02_50 AM.png"/>
          <p:cNvPicPr>
            <a:picLocks noChangeAspect="1"/>
          </p:cNvPicPr>
          <p:nvPr/>
        </p:nvPicPr>
        <p:blipFill>
          <a:blip r:embed="rId3"/>
          <a:stretch>
            <a:fillRect/>
          </a:stretch>
        </p:blipFill>
        <p:spPr>
          <a:xfrm>
            <a:off x="2971800" y="4114800"/>
            <a:ext cx="3246120" cy="2575560"/>
          </a:xfrm>
          <a:prstGeom prst="rect">
            <a:avLst/>
          </a:prstGeom>
        </p:spPr>
      </p:pic>
      <p:pic>
        <p:nvPicPr>
          <p:cNvPr id="6" name="Picture 5" descr="Figure 3 4_26_2019 6_02_47 AM.png"/>
          <p:cNvPicPr>
            <a:picLocks noChangeAspect="1"/>
          </p:cNvPicPr>
          <p:nvPr/>
        </p:nvPicPr>
        <p:blipFill>
          <a:blip r:embed="rId4"/>
          <a:stretch>
            <a:fillRect/>
          </a:stretch>
        </p:blipFill>
        <p:spPr>
          <a:xfrm>
            <a:off x="914400" y="1524000"/>
            <a:ext cx="3246120" cy="25755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 for Static Data</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4" name="Picture 3" descr="Figure 1 4_26_2019 6_02_04 AM.png"/>
          <p:cNvPicPr>
            <a:picLocks noChangeAspect="1"/>
          </p:cNvPicPr>
          <p:nvPr/>
        </p:nvPicPr>
        <p:blipFill>
          <a:blip r:embed="rId2"/>
          <a:stretch>
            <a:fillRect/>
          </a:stretch>
        </p:blipFill>
        <p:spPr>
          <a:xfrm>
            <a:off x="5029200" y="1524000"/>
            <a:ext cx="3246120" cy="2575560"/>
          </a:xfrm>
          <a:prstGeom prst="rect">
            <a:avLst/>
          </a:prstGeom>
        </p:spPr>
      </p:pic>
      <p:pic>
        <p:nvPicPr>
          <p:cNvPr id="5" name="Picture 4" descr="Figure 2 4_26_2019 6_01_12 AM.png"/>
          <p:cNvPicPr>
            <a:picLocks noChangeAspect="1"/>
          </p:cNvPicPr>
          <p:nvPr/>
        </p:nvPicPr>
        <p:blipFill>
          <a:blip r:embed="rId3"/>
          <a:stretch>
            <a:fillRect/>
          </a:stretch>
        </p:blipFill>
        <p:spPr>
          <a:xfrm>
            <a:off x="2971800" y="4114800"/>
            <a:ext cx="3246120" cy="2575560"/>
          </a:xfrm>
          <a:prstGeom prst="rect">
            <a:avLst/>
          </a:prstGeom>
        </p:spPr>
      </p:pic>
      <p:pic>
        <p:nvPicPr>
          <p:cNvPr id="6" name="Picture 5" descr="Figure 3 4_26_2019 6_01_58 AM.png"/>
          <p:cNvPicPr>
            <a:picLocks noChangeAspect="1"/>
          </p:cNvPicPr>
          <p:nvPr/>
        </p:nvPicPr>
        <p:blipFill>
          <a:blip r:embed="rId4"/>
          <a:stretch>
            <a:fillRect/>
          </a:stretch>
        </p:blipFill>
        <p:spPr>
          <a:xfrm>
            <a:off x="914400" y="1524000"/>
            <a:ext cx="3246120" cy="257556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Detection and Recognition</a:t>
            </a:r>
            <a:endParaRPr lang="en-US" dirty="0"/>
          </a:p>
        </p:txBody>
      </p:sp>
      <p:sp>
        <p:nvSpPr>
          <p:cNvPr id="3" name="Content Placeholder 2"/>
          <p:cNvSpPr>
            <a:spLocks noGrp="1"/>
          </p:cNvSpPr>
          <p:nvPr>
            <p:ph idx="1"/>
          </p:nvPr>
        </p:nvSpPr>
        <p:spPr>
          <a:xfrm>
            <a:off x="677334" y="2168902"/>
            <a:ext cx="8596668" cy="3880773"/>
          </a:xfrm>
        </p:spPr>
        <p:txBody>
          <a:bodyPr/>
          <a:lstStyle/>
          <a:p>
            <a:pPr algn="just"/>
            <a:r>
              <a:rPr lang="en-US" dirty="0" smtClean="0"/>
              <a:t>Using the CCTV cameras the density of traffic will be measured.</a:t>
            </a:r>
          </a:p>
          <a:p>
            <a:pPr algn="just"/>
            <a:r>
              <a:rPr lang="en-US" dirty="0" smtClean="0"/>
              <a:t>The AI model used for Object Detection and Recognition is an SSD (Single-Shot Detection model)</a:t>
            </a:r>
          </a:p>
          <a:p>
            <a:pPr algn="just"/>
            <a:r>
              <a:rPr lang="en-US" dirty="0" smtClean="0"/>
              <a:t>The Region of Interest is defined for each lane to avoid detection of vehicles outside the lane but in the frame of the camera. </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5291569" y="1681249"/>
          <a:ext cx="4385310" cy="23317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nvGraphicFramePr>
        <p:xfrm>
          <a:off x="470188" y="1697876"/>
          <a:ext cx="4385310" cy="23317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nvGraphicFramePr>
        <p:xfrm>
          <a:off x="3133379" y="4320540"/>
          <a:ext cx="4179570" cy="2537460"/>
        </p:xfrm>
        <a:graphic>
          <a:graphicData uri="http://schemas.openxmlformats.org/drawingml/2006/chart">
            <c:chart xmlns:c="http://schemas.openxmlformats.org/drawingml/2006/chart" xmlns:r="http://schemas.openxmlformats.org/officeDocument/2006/relationships" r:id="rId4"/>
          </a:graphicData>
        </a:graphic>
      </p:graphicFrame>
      <p:sp>
        <p:nvSpPr>
          <p:cNvPr id="8" name="Title 1"/>
          <p:cNvSpPr>
            <a:spLocks noGrp="1"/>
          </p:cNvSpPr>
          <p:nvPr>
            <p:ph type="title"/>
          </p:nvPr>
        </p:nvSpPr>
        <p:spPr>
          <a:xfrm>
            <a:off x="677334" y="609600"/>
            <a:ext cx="8596668" cy="1320800"/>
          </a:xfrm>
        </p:spPr>
        <p:txBody>
          <a:bodyPr/>
          <a:lstStyle/>
          <a:p>
            <a:r>
              <a:rPr lang="en-US" dirty="0" smtClean="0"/>
              <a:t>Comparisons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 of SSD model</a:t>
            </a:r>
            <a:endParaRPr lang="en-US" dirty="0"/>
          </a:p>
        </p:txBody>
      </p:sp>
      <p:pic>
        <p:nvPicPr>
          <p:cNvPr id="34818" name="Picture 2" descr="SSD architecture"/>
          <p:cNvPicPr>
            <a:picLocks noChangeAspect="1" noChangeArrowheads="1"/>
          </p:cNvPicPr>
          <p:nvPr/>
        </p:nvPicPr>
        <p:blipFill>
          <a:blip r:embed="rId2"/>
          <a:srcRect/>
          <a:stretch>
            <a:fillRect/>
          </a:stretch>
        </p:blipFill>
        <p:spPr bwMode="auto">
          <a:xfrm>
            <a:off x="155575" y="2057400"/>
            <a:ext cx="9590301" cy="3128963"/>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of SSD model</a:t>
            </a:r>
            <a:endParaRPr lang="en-US" dirty="0"/>
          </a:p>
        </p:txBody>
      </p:sp>
      <p:pic>
        <p:nvPicPr>
          <p:cNvPr id="1026" name="Picture 2" descr="SSD framework"/>
          <p:cNvPicPr>
            <a:picLocks noChangeAspect="1" noChangeArrowheads="1"/>
          </p:cNvPicPr>
          <p:nvPr/>
        </p:nvPicPr>
        <p:blipFill>
          <a:blip r:embed="rId2"/>
          <a:srcRect/>
          <a:stretch>
            <a:fillRect/>
          </a:stretch>
        </p:blipFill>
        <p:spPr bwMode="auto">
          <a:xfrm>
            <a:off x="301337" y="2071428"/>
            <a:ext cx="9158547" cy="375319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ELL\Documents\Rohit\BHAU\Traffic Reference\Images\4.png"/>
          <p:cNvPicPr>
            <a:picLocks noChangeAspect="1" noChangeArrowheads="1"/>
          </p:cNvPicPr>
          <p:nvPr/>
        </p:nvPicPr>
        <p:blipFill>
          <a:blip r:embed="rId2"/>
          <a:srcRect/>
          <a:stretch>
            <a:fillRect/>
          </a:stretch>
        </p:blipFill>
        <p:spPr bwMode="auto">
          <a:xfrm>
            <a:off x="3100647" y="3392632"/>
            <a:ext cx="6160656" cy="3465368"/>
          </a:xfrm>
          <a:prstGeom prst="rect">
            <a:avLst/>
          </a:prstGeom>
          <a:noFill/>
        </p:spPr>
      </p:pic>
      <p:pic>
        <p:nvPicPr>
          <p:cNvPr id="1027" name="Picture 3" descr="C:\Users\DELL\Documents\Rohit\BHAU\Traffic Reference\Images\2.png"/>
          <p:cNvPicPr>
            <a:picLocks noChangeAspect="1" noChangeArrowheads="1"/>
          </p:cNvPicPr>
          <p:nvPr/>
        </p:nvPicPr>
        <p:blipFill>
          <a:blip r:embed="rId3"/>
          <a:srcRect/>
          <a:stretch>
            <a:fillRect/>
          </a:stretch>
        </p:blipFill>
        <p:spPr bwMode="auto">
          <a:xfrm>
            <a:off x="6059979" y="0"/>
            <a:ext cx="6132022" cy="3626301"/>
          </a:xfrm>
          <a:prstGeom prst="rect">
            <a:avLst/>
          </a:prstGeom>
          <a:noFill/>
        </p:spPr>
      </p:pic>
      <p:pic>
        <p:nvPicPr>
          <p:cNvPr id="1028" name="Picture 4" descr="C:\Users\DELL\Documents\Rohit\BHAU\Traffic Reference\Images\3.png"/>
          <p:cNvPicPr>
            <a:picLocks noChangeAspect="1" noChangeArrowheads="1"/>
          </p:cNvPicPr>
          <p:nvPr/>
        </p:nvPicPr>
        <p:blipFill>
          <a:blip r:embed="rId4"/>
          <a:srcRect/>
          <a:stretch>
            <a:fillRect/>
          </a:stretch>
        </p:blipFill>
        <p:spPr bwMode="auto">
          <a:xfrm>
            <a:off x="0" y="1"/>
            <a:ext cx="6068291" cy="3628144"/>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Emergency Vehicles</a:t>
            </a:r>
            <a:endParaRPr lang="en-US" dirty="0"/>
          </a:p>
        </p:txBody>
      </p:sp>
      <p:sp>
        <p:nvSpPr>
          <p:cNvPr id="3" name="Content Placeholder 2"/>
          <p:cNvSpPr>
            <a:spLocks noGrp="1"/>
          </p:cNvSpPr>
          <p:nvPr>
            <p:ph idx="1"/>
          </p:nvPr>
        </p:nvSpPr>
        <p:spPr/>
        <p:txBody>
          <a:bodyPr/>
          <a:lstStyle/>
          <a:p>
            <a:pPr algn="just"/>
            <a:r>
              <a:rPr lang="en-US" dirty="0" smtClean="0"/>
              <a:t>In order to detect and recognize emergency vehicles, the SSD model is trained on the </a:t>
            </a:r>
            <a:r>
              <a:rPr lang="en-US" dirty="0" err="1" smtClean="0"/>
              <a:t>ImageNet</a:t>
            </a:r>
            <a:r>
              <a:rPr lang="en-US" dirty="0" smtClean="0"/>
              <a:t> database.</a:t>
            </a:r>
            <a:endParaRPr lang="en-US" dirty="0"/>
          </a:p>
        </p:txBody>
      </p:sp>
      <p:pic>
        <p:nvPicPr>
          <p:cNvPr id="7" name="Picture 6" descr="traffic-jam_13925100-1d6b-11e8-ad3f-dce09461b5da.jpg"/>
          <p:cNvPicPr>
            <a:picLocks noChangeAspect="1"/>
          </p:cNvPicPr>
          <p:nvPr/>
        </p:nvPicPr>
        <p:blipFill>
          <a:blip r:embed="rId2"/>
          <a:stretch>
            <a:fillRect/>
          </a:stretch>
        </p:blipFill>
        <p:spPr>
          <a:xfrm>
            <a:off x="415635" y="3125586"/>
            <a:ext cx="4655127" cy="2618509"/>
          </a:xfrm>
          <a:prstGeom prst="rect">
            <a:avLst/>
          </a:prstGeom>
        </p:spPr>
      </p:pic>
      <p:pic>
        <p:nvPicPr>
          <p:cNvPr id="8" name="Picture 7" descr="1.jpg"/>
          <p:cNvPicPr>
            <a:picLocks noChangeAspect="1"/>
          </p:cNvPicPr>
          <p:nvPr/>
        </p:nvPicPr>
        <p:blipFill>
          <a:blip r:embed="rId3"/>
          <a:stretch>
            <a:fillRect/>
          </a:stretch>
        </p:blipFill>
        <p:spPr>
          <a:xfrm>
            <a:off x="5170518" y="3108960"/>
            <a:ext cx="4743762" cy="267254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t>
            </a:r>
            <a:endParaRPr lang="en-US" dirty="0"/>
          </a:p>
        </p:txBody>
      </p:sp>
      <p:sp>
        <p:nvSpPr>
          <p:cNvPr id="3" name="Content Placeholder 2"/>
          <p:cNvSpPr>
            <a:spLocks noGrp="1"/>
          </p:cNvSpPr>
          <p:nvPr>
            <p:ph idx="1"/>
          </p:nvPr>
        </p:nvSpPr>
        <p:spPr/>
        <p:txBody>
          <a:bodyPr/>
          <a:lstStyle/>
          <a:p>
            <a:pPr algn="just"/>
            <a:r>
              <a:rPr lang="en-US" dirty="0" smtClean="0"/>
              <a:t>The communication between signals at a particular road intersection is called Intra-communication while the transfer of data between signals at different road intersections is called Inter-communication.</a:t>
            </a:r>
          </a:p>
          <a:p>
            <a:pPr algn="just"/>
            <a:r>
              <a:rPr lang="en-US" dirty="0" smtClean="0"/>
              <a:t>To achieve this, </a:t>
            </a:r>
            <a:r>
              <a:rPr lang="en-US" dirty="0" err="1" smtClean="0"/>
              <a:t>NodeMCU</a:t>
            </a:r>
            <a:r>
              <a:rPr lang="en-US" dirty="0" smtClean="0"/>
              <a:t>, a Wi-Fi module is used.</a:t>
            </a:r>
          </a:p>
          <a:p>
            <a:pPr algn="just"/>
            <a:r>
              <a:rPr lang="en-US" dirty="0" smtClean="0"/>
              <a:t>The data from the CCTV footage will be stored on Google Firebase database.</a:t>
            </a:r>
          </a:p>
          <a:p>
            <a:pPr algn="just"/>
            <a:r>
              <a:rPr lang="en-US" dirty="0" smtClean="0"/>
              <a:t>This data can be accessed by all the </a:t>
            </a:r>
            <a:r>
              <a:rPr lang="en-US" dirty="0" err="1" smtClean="0"/>
              <a:t>NodeMCU</a:t>
            </a:r>
            <a:r>
              <a:rPr lang="en-US" dirty="0" smtClean="0"/>
              <a:t> which will then compute which lane to let go based on the data from the adjacent intersection as well as the data from </a:t>
            </a:r>
            <a:r>
              <a:rPr lang="en-US" dirty="0" err="1" smtClean="0"/>
              <a:t>TomTom</a:t>
            </a:r>
            <a:r>
              <a:rPr lang="en-US" dirty="0" smtClean="0"/>
              <a:t> Maps.</a:t>
            </a:r>
          </a:p>
          <a:p>
            <a:pPr algn="just"/>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p:txBody>
          <a:bodyPr/>
          <a:lstStyle/>
          <a:p>
            <a:r>
              <a:rPr lang="en-US" dirty="0" smtClean="0">
                <a:cs typeface="Times New Roman" pitchFamily="18" charset="0"/>
              </a:rPr>
              <a:t>		In recent era, due to the increase in population and the number of vehicles bought, there is a problem of congestion of traffic in the major cities around the globe. This not only increases the time delay but also increases the fuel consumption and air and noise pollution. It is observed that conventional traffic flow is intricate and non predictable. Furthermore emergency vehicles like ambulances, fire trucks etc. are delayed. This project aims to solve the aforementioned problems by implementing real time control of the traffic signals using Image Processing, </a:t>
            </a:r>
            <a:r>
              <a:rPr lang="en-US" dirty="0" err="1" smtClean="0">
                <a:cs typeface="Times New Roman" pitchFamily="18" charset="0"/>
              </a:rPr>
              <a:t>IoT</a:t>
            </a:r>
            <a:r>
              <a:rPr lang="en-US" dirty="0" smtClean="0">
                <a:cs typeface="Times New Roman" pitchFamily="18" charset="0"/>
              </a:rPr>
              <a:t> and Object Detection. Embedded Systems are small and can be integrated with the existing infrastructure in order to reduce the cost and complexity.</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 of Communication</a:t>
            </a:r>
            <a:endParaRPr lang="en-US" dirty="0"/>
          </a:p>
        </p:txBody>
      </p:sp>
      <p:pic>
        <p:nvPicPr>
          <p:cNvPr id="4" name="Picture 3" descr="Communication.png"/>
          <p:cNvPicPr>
            <a:picLocks noChangeAspect="1"/>
          </p:cNvPicPr>
          <p:nvPr/>
        </p:nvPicPr>
        <p:blipFill>
          <a:blip r:embed="rId2"/>
          <a:stretch>
            <a:fillRect/>
          </a:stretch>
        </p:blipFill>
        <p:spPr>
          <a:xfrm>
            <a:off x="554559" y="1667949"/>
            <a:ext cx="7450598" cy="465803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TomTom</a:t>
            </a:r>
            <a:r>
              <a:rPr lang="en-US" dirty="0" smtClean="0"/>
              <a:t> Maps</a:t>
            </a:r>
            <a:endParaRPr lang="en-US" dirty="0"/>
          </a:p>
        </p:txBody>
      </p:sp>
      <p:sp>
        <p:nvSpPr>
          <p:cNvPr id="3" name="Content Placeholder 2"/>
          <p:cNvSpPr>
            <a:spLocks noGrp="1"/>
          </p:cNvSpPr>
          <p:nvPr>
            <p:ph idx="1"/>
          </p:nvPr>
        </p:nvSpPr>
        <p:spPr>
          <a:xfrm>
            <a:off x="548640" y="2160589"/>
            <a:ext cx="8911243" cy="3880773"/>
          </a:xfrm>
        </p:spPr>
        <p:txBody>
          <a:bodyPr>
            <a:normAutofit/>
          </a:bodyPr>
          <a:lstStyle/>
          <a:p>
            <a:pPr algn="just"/>
            <a:r>
              <a:rPr lang="en-US" dirty="0" err="1" smtClean="0"/>
              <a:t>TomTom</a:t>
            </a:r>
            <a:r>
              <a:rPr lang="en-US" dirty="0" smtClean="0"/>
              <a:t> Maps are used to support the data from the CCTV cameras.</a:t>
            </a:r>
          </a:p>
          <a:p>
            <a:pPr algn="just"/>
            <a:r>
              <a:rPr lang="en-US" dirty="0" smtClean="0"/>
              <a:t>The data is received through the Traffic API.</a:t>
            </a:r>
          </a:p>
          <a:p>
            <a:pPr algn="just"/>
            <a:r>
              <a:rPr lang="en-US" dirty="0" smtClean="0"/>
              <a:t>The traffic API requires the input as :</a:t>
            </a:r>
          </a:p>
          <a:p>
            <a:pPr lvl="1" algn="just"/>
            <a:r>
              <a:rPr lang="en-US" b="1" dirty="0" smtClean="0"/>
              <a:t>/traffic/services/{</a:t>
            </a:r>
            <a:r>
              <a:rPr lang="en-US" b="1" dirty="0" err="1" smtClean="0"/>
              <a:t>versionNumber</a:t>
            </a:r>
            <a:r>
              <a:rPr lang="en-US" b="1" dirty="0" smtClean="0"/>
              <a:t>}/</a:t>
            </a:r>
            <a:r>
              <a:rPr lang="en-US" b="1" dirty="0" err="1" smtClean="0"/>
              <a:t>flowSegmetData</a:t>
            </a:r>
            <a:r>
              <a:rPr lang="en-US" b="1" dirty="0" smtClean="0"/>
              <a:t>/{style}/{zoom}/{format}/{point}</a:t>
            </a:r>
          </a:p>
          <a:p>
            <a:pPr lvl="2" algn="just"/>
            <a:r>
              <a:rPr lang="en-US" dirty="0" smtClean="0"/>
              <a:t>Where, </a:t>
            </a:r>
            <a:r>
              <a:rPr lang="en-US" dirty="0" err="1" smtClean="0"/>
              <a:t>versionNumber</a:t>
            </a:r>
            <a:r>
              <a:rPr lang="en-US" dirty="0" smtClean="0"/>
              <a:t> : Latest version Number of the API.</a:t>
            </a:r>
          </a:p>
          <a:p>
            <a:pPr lvl="2" algn="just"/>
            <a:r>
              <a:rPr lang="en-US" dirty="0" smtClean="0"/>
              <a:t>style : Absolute, Relative or Relative-delay.</a:t>
            </a:r>
          </a:p>
          <a:p>
            <a:pPr lvl="2" algn="just"/>
            <a:r>
              <a:rPr lang="en-US" dirty="0" smtClean="0"/>
              <a:t>zoom : To determine the two sides of the road.</a:t>
            </a:r>
          </a:p>
          <a:p>
            <a:pPr lvl="2" algn="just"/>
            <a:r>
              <a:rPr lang="en-US" dirty="0" smtClean="0"/>
              <a:t>format : xml, </a:t>
            </a:r>
            <a:r>
              <a:rPr lang="en-US" dirty="0" err="1" smtClean="0"/>
              <a:t>json</a:t>
            </a:r>
            <a:r>
              <a:rPr lang="en-US" dirty="0" smtClean="0"/>
              <a:t> or </a:t>
            </a:r>
            <a:r>
              <a:rPr lang="en-US" dirty="0" err="1" smtClean="0"/>
              <a:t>jsonp</a:t>
            </a:r>
            <a:endParaRPr lang="en-US" dirty="0" smtClean="0"/>
          </a:p>
          <a:p>
            <a:pPr lvl="2" algn="just"/>
            <a:r>
              <a:rPr lang="en-US" dirty="0" smtClean="0"/>
              <a:t>point : Co-ordinates of the lane.</a:t>
            </a:r>
          </a:p>
          <a:p>
            <a:pPr lvl="2" algn="just"/>
            <a:r>
              <a:rPr lang="en-US" dirty="0" smtClean="0"/>
              <a:t>Unit : unit of Speed – KMPH or MPH (optional)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a:t>
            </a:r>
            <a:r>
              <a:rPr lang="en-US" dirty="0" err="1" smtClean="0"/>
              <a:t>TomTom</a:t>
            </a:r>
            <a:r>
              <a:rPr lang="en-US" dirty="0" smtClean="0"/>
              <a:t> maps</a:t>
            </a:r>
            <a:endParaRPr lang="en-US" dirty="0"/>
          </a:p>
        </p:txBody>
      </p:sp>
      <p:pic>
        <p:nvPicPr>
          <p:cNvPr id="4" name="Picture 3"/>
          <p:cNvPicPr/>
          <p:nvPr/>
        </p:nvPicPr>
        <p:blipFill>
          <a:blip r:embed="rId2"/>
          <a:srcRect/>
          <a:stretch>
            <a:fillRect/>
          </a:stretch>
        </p:blipFill>
        <p:spPr bwMode="auto">
          <a:xfrm>
            <a:off x="1216081" y="1712422"/>
            <a:ext cx="6140681" cy="49329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a:t>
            </a:r>
            <a:endParaRPr lang="en-US" dirty="0"/>
          </a:p>
        </p:txBody>
      </p:sp>
      <p:sp>
        <p:nvSpPr>
          <p:cNvPr id="3" name="Content Placeholder 2"/>
          <p:cNvSpPr>
            <a:spLocks noGrp="1"/>
          </p:cNvSpPr>
          <p:nvPr>
            <p:ph idx="1"/>
          </p:nvPr>
        </p:nvSpPr>
        <p:spPr/>
        <p:txBody>
          <a:bodyPr/>
          <a:lstStyle/>
          <a:p>
            <a:pPr algn="just" fontAlgn="base"/>
            <a:r>
              <a:rPr lang="en-GB" dirty="0" smtClean="0"/>
              <a:t>By implementing this system we expect the following:</a:t>
            </a:r>
          </a:p>
          <a:p>
            <a:pPr lvl="1" algn="just" fontAlgn="base"/>
            <a:r>
              <a:rPr lang="en-GB" sz="1800" dirty="0" smtClean="0"/>
              <a:t>Reduction in congestion of vehicles.</a:t>
            </a:r>
          </a:p>
          <a:p>
            <a:pPr lvl="1" algn="just" fontAlgn="base"/>
            <a:r>
              <a:rPr lang="en-GB" sz="1800" dirty="0" smtClean="0"/>
              <a:t>Less delay in reaching a destination.</a:t>
            </a:r>
          </a:p>
          <a:p>
            <a:pPr lvl="1" algn="just" fontAlgn="base"/>
            <a:r>
              <a:rPr lang="en-GB" sz="1800" dirty="0" smtClean="0"/>
              <a:t>More priority to emergency vehicles.</a:t>
            </a:r>
          </a:p>
          <a:p>
            <a:pPr lvl="1" algn="just" fontAlgn="base"/>
            <a:r>
              <a:rPr lang="en-GB" sz="1800" dirty="0" smtClean="0"/>
              <a:t>Reduction in Pollution.</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algn="just"/>
            <a:r>
              <a:rPr lang="en-AU" sz="1400" dirty="0" smtClean="0"/>
              <a:t>Dynamic Traffic Light Control Systems - </a:t>
            </a:r>
            <a:r>
              <a:rPr lang="en-US" sz="1400" dirty="0" smtClean="0"/>
              <a:t>A Survey.</a:t>
            </a:r>
          </a:p>
          <a:p>
            <a:pPr lvl="1" algn="just"/>
            <a:r>
              <a:rPr lang="en-US" sz="1400" dirty="0" smtClean="0"/>
              <a:t>Paper Comparing the Different types of Currently implemented Solutions for Dynamic Traffic Light Control.</a:t>
            </a:r>
          </a:p>
          <a:p>
            <a:pPr algn="just"/>
            <a:r>
              <a:rPr lang="en-US" sz="1400" dirty="0" smtClean="0"/>
              <a:t>https://lilianweng.github.io/lil-log/2018/12/27/object-detection-part-4.html</a:t>
            </a:r>
          </a:p>
          <a:p>
            <a:pPr lvl="0" algn="just"/>
            <a:r>
              <a:rPr lang="en-AU" sz="1400" dirty="0" smtClean="0"/>
              <a:t>CHEN </a:t>
            </a:r>
            <a:r>
              <a:rPr lang="en-AU" sz="1400" dirty="0" err="1" smtClean="0"/>
              <a:t>Wenjie</a:t>
            </a:r>
            <a:r>
              <a:rPr lang="en-AU" sz="1400" dirty="0" smtClean="0"/>
              <a:t>, CHEN </a:t>
            </a:r>
            <a:r>
              <a:rPr lang="en-AU" sz="1400" dirty="0" err="1" smtClean="0"/>
              <a:t>Lifeng</a:t>
            </a:r>
            <a:r>
              <a:rPr lang="en-AU" sz="1400" dirty="0" smtClean="0"/>
              <a:t>, CHEN </a:t>
            </a:r>
            <a:r>
              <a:rPr lang="en-AU" sz="1400" dirty="0" err="1" smtClean="0"/>
              <a:t>Zhanglong</a:t>
            </a:r>
            <a:r>
              <a:rPr lang="en-AU" sz="1400" dirty="0" smtClean="0"/>
              <a:t>, TU </a:t>
            </a:r>
            <a:r>
              <a:rPr lang="en-AU" sz="1400" dirty="0" err="1" smtClean="0"/>
              <a:t>Shilian</a:t>
            </a:r>
            <a:r>
              <a:rPr lang="en-AU" sz="1400" dirty="0" smtClean="0"/>
              <a:t>, “A </a:t>
            </a:r>
            <a:r>
              <a:rPr lang="en-AU" sz="1400" dirty="0" err="1" smtClean="0"/>
              <a:t>realtime</a:t>
            </a:r>
            <a:r>
              <a:rPr lang="en-AU" sz="1400" dirty="0" smtClean="0"/>
              <a:t> Dynamic Traffic Control System”, 2005</a:t>
            </a:r>
            <a:endParaRPr lang="en-US" sz="1400" dirty="0" smtClean="0"/>
          </a:p>
          <a:p>
            <a:pPr lvl="0" algn="just"/>
            <a:r>
              <a:rPr lang="en-AU" sz="1400" dirty="0" smtClean="0"/>
              <a:t>Yi </a:t>
            </a:r>
            <a:r>
              <a:rPr lang="en-AU" sz="1400" dirty="0" err="1" smtClean="0"/>
              <a:t>Tian</a:t>
            </a:r>
            <a:r>
              <a:rPr lang="en-AU" sz="1400" dirty="0" smtClean="0"/>
              <a:t>, </a:t>
            </a:r>
            <a:r>
              <a:rPr lang="en-AU" sz="1400" dirty="0" err="1" smtClean="0"/>
              <a:t>Dongbin</a:t>
            </a:r>
            <a:r>
              <a:rPr lang="en-AU" sz="1400" dirty="0" smtClean="0"/>
              <a:t> Zhao, and </a:t>
            </a:r>
            <a:r>
              <a:rPr lang="en-AU" sz="1400" dirty="0" err="1" smtClean="0"/>
              <a:t>Jianqiang</a:t>
            </a:r>
            <a:r>
              <a:rPr lang="en-AU" sz="1400" dirty="0" smtClean="0"/>
              <a:t> Yi, “A Fuzzy Logic Controller with Adaptive Dynamic Programming Optimization for Traffic Signals”, 2008</a:t>
            </a:r>
            <a:endParaRPr lang="en-US" sz="1400" dirty="0" smtClean="0"/>
          </a:p>
          <a:p>
            <a:pPr lvl="0" algn="just"/>
            <a:r>
              <a:rPr lang="en-AU" sz="1400" dirty="0" smtClean="0"/>
              <a:t>Wei Wu and Wang </a:t>
            </a:r>
            <a:r>
              <a:rPr lang="en-AU" sz="1400" dirty="0" err="1" smtClean="0"/>
              <a:t>Mingjun</a:t>
            </a:r>
            <a:r>
              <a:rPr lang="en-AU" sz="1400" dirty="0" smtClean="0"/>
              <a:t>, “Research on Traffic Signal Control Based on Intelligence Techniques”</a:t>
            </a:r>
            <a:endParaRPr lang="en-US" sz="1400" dirty="0" smtClean="0"/>
          </a:p>
          <a:p>
            <a:pPr lvl="0" algn="just"/>
            <a:r>
              <a:rPr lang="en-AU" sz="1400" dirty="0" err="1" smtClean="0"/>
              <a:t>Lilin</a:t>
            </a:r>
            <a:r>
              <a:rPr lang="en-AU" sz="1400" dirty="0" smtClean="0"/>
              <a:t> </a:t>
            </a:r>
            <a:r>
              <a:rPr lang="en-AU" sz="1400" dirty="0" err="1" smtClean="0"/>
              <a:t>Zang</a:t>
            </a:r>
            <a:r>
              <a:rPr lang="en-AU" sz="1400" dirty="0" smtClean="0"/>
              <a:t>, </a:t>
            </a:r>
            <a:r>
              <a:rPr lang="en-AU" sz="1400" dirty="0" err="1" smtClean="0"/>
              <a:t>Yonggang</a:t>
            </a:r>
            <a:r>
              <a:rPr lang="en-AU" sz="1400" dirty="0" smtClean="0"/>
              <a:t> </a:t>
            </a:r>
            <a:r>
              <a:rPr lang="en-AU" sz="1400" dirty="0" err="1" smtClean="0"/>
              <a:t>Luo</a:t>
            </a:r>
            <a:r>
              <a:rPr lang="en-AU" sz="1400" dirty="0" smtClean="0"/>
              <a:t> and Lei </a:t>
            </a:r>
            <a:r>
              <a:rPr lang="en-AU" sz="1400" dirty="0" err="1" smtClean="0"/>
              <a:t>Jia</a:t>
            </a:r>
            <a:r>
              <a:rPr lang="en-AU" sz="1400" dirty="0" smtClean="0"/>
              <a:t>, "An Intelligent Control Method for Urban Traffic Signal Based on Fuzzy Neural Network", 2006</a:t>
            </a:r>
            <a:endParaRPr lang="en-US" sz="1400" dirty="0" smtClean="0"/>
          </a:p>
          <a:p>
            <a:pPr algn="just"/>
            <a:r>
              <a:rPr lang="en-AU" sz="1400" dirty="0" smtClean="0"/>
              <a:t>Md. </a:t>
            </a:r>
            <a:r>
              <a:rPr lang="en-AU" sz="1400" dirty="0" err="1" smtClean="0"/>
              <a:t>Fahim</a:t>
            </a:r>
            <a:r>
              <a:rPr lang="en-AU" sz="1400" dirty="0" smtClean="0"/>
              <a:t> </a:t>
            </a:r>
            <a:r>
              <a:rPr lang="en-AU" sz="1400" dirty="0" err="1" smtClean="0"/>
              <a:t>Chowdhury</a:t>
            </a:r>
            <a:r>
              <a:rPr lang="en-AU" sz="1400" dirty="0" smtClean="0"/>
              <a:t>, Md. </a:t>
            </a:r>
            <a:r>
              <a:rPr lang="en-AU" sz="1400" dirty="0" err="1" smtClean="0"/>
              <a:t>Ryad</a:t>
            </a:r>
            <a:r>
              <a:rPr lang="en-AU" sz="1400" dirty="0" smtClean="0"/>
              <a:t> Ahmed </a:t>
            </a:r>
            <a:r>
              <a:rPr lang="en-AU" sz="1400" dirty="0" err="1" smtClean="0"/>
              <a:t>Biplob</a:t>
            </a:r>
            <a:r>
              <a:rPr lang="en-AU" sz="1400" dirty="0" smtClean="0"/>
              <a:t>, </a:t>
            </a:r>
            <a:r>
              <a:rPr lang="en-AU" sz="1400" dirty="0" err="1" smtClean="0"/>
              <a:t>Jia</a:t>
            </a:r>
            <a:r>
              <a:rPr lang="en-AU" sz="1400" dirty="0" smtClean="0"/>
              <a:t> </a:t>
            </a:r>
            <a:r>
              <a:rPr lang="en-AU" sz="1400" dirty="0" err="1" smtClean="0"/>
              <a:t>Uddin</a:t>
            </a:r>
            <a:r>
              <a:rPr lang="en-AU" sz="1400" dirty="0" smtClean="0"/>
              <a:t>, "Real Time Traffic Density Measurement using Computer Vision and Dynamic Traffic Control", 2018</a:t>
            </a:r>
            <a:endParaRPr lang="en-US" sz="1400" dirty="0" smtClean="0"/>
          </a:p>
          <a:p>
            <a:pPr algn="just"/>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87782"/>
            <a:ext cx="8596668" cy="1320800"/>
          </a:xfrm>
        </p:spPr>
        <p:txBody>
          <a:bodyPr/>
          <a:lstStyle/>
          <a:p>
            <a:pPr algn="ctr"/>
            <a:r>
              <a:rPr lang="en-US" dirty="0" smtClean="0"/>
              <a:t>Thank You</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algn="just"/>
            <a:r>
              <a:rPr lang="en-US" dirty="0" smtClean="0"/>
              <a:t>Unfortunately, in recent times the increasing number of vehicles can cause a series of economical as well and social problems.</a:t>
            </a:r>
          </a:p>
          <a:p>
            <a:pPr algn="just"/>
            <a:r>
              <a:rPr lang="en-US" dirty="0" smtClean="0"/>
              <a:t>However due to limited availability of land, the roads cannot be widened to suit the traffic needs. </a:t>
            </a:r>
          </a:p>
          <a:p>
            <a:pPr algn="just"/>
            <a:r>
              <a:rPr lang="en-US" dirty="0" smtClean="0"/>
              <a:t>Conventional traffic light systems use a fixed cycle of pre-defined pattern to control the dynamically changing traffic flow.</a:t>
            </a:r>
          </a:p>
          <a:p>
            <a:pPr algn="just"/>
            <a:r>
              <a:rPr lang="en-US" dirty="0" smtClean="0"/>
              <a:t>Dynamic Traffic Light Control refers to the control of flow of traffic via the signals in real-time.</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pPr algn="just"/>
            <a:r>
              <a:rPr lang="en-US" dirty="0" smtClean="0"/>
              <a:t>The purpose of this project is to develop a system that will solve the issue of excess traffic on a particular signal as well as have total synchronization between all the signals in a particular area. Additionally there is a problem for the emergency vehicles of  not being able to pass through the signal without the presence of a traffic cop. </a:t>
            </a:r>
          </a:p>
          <a:p>
            <a:pPr algn="just"/>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Content Placeholder 2"/>
          <p:cNvSpPr>
            <a:spLocks noGrp="1"/>
          </p:cNvSpPr>
          <p:nvPr>
            <p:ph idx="1"/>
          </p:nvPr>
        </p:nvSpPr>
        <p:spPr/>
        <p:txBody>
          <a:bodyPr/>
          <a:lstStyle/>
          <a:p>
            <a:pPr algn="just"/>
            <a:r>
              <a:rPr lang="en-US" dirty="0" smtClean="0"/>
              <a:t>In our personal interview with the DCP of Traffic, Mr. </a:t>
            </a:r>
            <a:r>
              <a:rPr lang="en-US" dirty="0" err="1" smtClean="0"/>
              <a:t>Pankaj</a:t>
            </a:r>
            <a:r>
              <a:rPr lang="en-US" dirty="0" smtClean="0"/>
              <a:t> </a:t>
            </a:r>
            <a:r>
              <a:rPr lang="en-US" dirty="0" err="1" smtClean="0"/>
              <a:t>Deshmukh</a:t>
            </a:r>
            <a:r>
              <a:rPr lang="en-US" dirty="0" smtClean="0"/>
              <a:t>, mentioned that currently there is a huge lack in infrastructure in our city.</a:t>
            </a:r>
          </a:p>
          <a:p>
            <a:pPr algn="just"/>
            <a:r>
              <a:rPr lang="en-US" dirty="0" smtClean="0"/>
              <a:t>The road and signal infrastructure is not able to cope up with the rapid growth in number of cars.</a:t>
            </a:r>
          </a:p>
          <a:p>
            <a:pPr algn="just"/>
            <a:r>
              <a:rPr lang="en-US" dirty="0" smtClean="0"/>
              <a:t>Wrote a paper on the different types of systems currently implemented.</a:t>
            </a:r>
          </a:p>
          <a:p>
            <a:pPr algn="just"/>
            <a:r>
              <a:rPr lang="en-US" dirty="0" smtClean="0"/>
              <a:t>Different Systems like Fuzzy Logic, Image Processing, Wireless Sensor Network, Dynamic Programming and IR sensor with </a:t>
            </a:r>
            <a:r>
              <a:rPr lang="en-US" dirty="0" err="1" smtClean="0"/>
              <a:t>IoT</a:t>
            </a:r>
            <a:r>
              <a:rPr lang="en-US" dirty="0" smtClean="0"/>
              <a:t> were studied. </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677334" y="2168902"/>
            <a:ext cx="8596668" cy="3880773"/>
          </a:xfrm>
        </p:spPr>
        <p:txBody>
          <a:bodyPr/>
          <a:lstStyle/>
          <a:p>
            <a:pPr algn="just"/>
            <a:r>
              <a:rPr lang="en-US" dirty="0" smtClean="0"/>
              <a:t>It commonly occurs that, at a particular intersection there is high density of traffic in one lane and there is very low density of traffic in the others. Despite that, the green time for all the lanes are the same.</a:t>
            </a:r>
          </a:p>
          <a:p>
            <a:pPr algn="just"/>
            <a:r>
              <a:rPr lang="en-US" dirty="0" smtClean="0"/>
              <a:t>Another major problem is the excess waiting time for emergency vehicles. Due to the Static nature of current system, there is no easy way to detect emergency vehicles.</a:t>
            </a:r>
          </a:p>
          <a:p>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Work</a:t>
            </a:r>
            <a:endParaRPr lang="en-US" dirty="0"/>
          </a:p>
        </p:txBody>
      </p:sp>
      <p:sp>
        <p:nvSpPr>
          <p:cNvPr id="3" name="Content Placeholder 2"/>
          <p:cNvSpPr>
            <a:spLocks noGrp="1"/>
          </p:cNvSpPr>
          <p:nvPr>
            <p:ph idx="1"/>
          </p:nvPr>
        </p:nvSpPr>
        <p:spPr/>
        <p:txBody>
          <a:bodyPr/>
          <a:lstStyle/>
          <a:p>
            <a:pPr algn="just"/>
            <a:r>
              <a:rPr lang="en-US" dirty="0" smtClean="0"/>
              <a:t>In order to reduce the waiting time at a signal, we are proposing the use of Dynamic Traffic Light control with the help of Image Processing, </a:t>
            </a:r>
            <a:r>
              <a:rPr lang="en-US" dirty="0" err="1" smtClean="0"/>
              <a:t>IoT</a:t>
            </a:r>
            <a:r>
              <a:rPr lang="en-US" dirty="0" smtClean="0"/>
              <a:t> and Object Detection.</a:t>
            </a:r>
          </a:p>
          <a:p>
            <a:pPr algn="just"/>
            <a:r>
              <a:rPr lang="en-US" dirty="0" smtClean="0"/>
              <a:t>The major data will be collected from the existing CCTV cameras.</a:t>
            </a:r>
          </a:p>
          <a:p>
            <a:pPr algn="just"/>
            <a:r>
              <a:rPr lang="en-US" dirty="0" smtClean="0"/>
              <a:t>With the help of the data from the CCTV cameras, Emergency vehicles also will be detected.</a:t>
            </a:r>
          </a:p>
          <a:p>
            <a:pPr algn="just"/>
            <a:r>
              <a:rPr lang="en-US" dirty="0" smtClean="0"/>
              <a:t>With the help of this system, there will be no waiting time for Emergency vehicles.</a:t>
            </a:r>
          </a:p>
          <a:p>
            <a:pPr algn="just"/>
            <a:r>
              <a:rPr lang="en-US" dirty="0" smtClean="0"/>
              <a:t>There will be intercommunication between signals at adjacent intersections as well as between the signals at an intersection in order to have a full interconnection and synchronization in the system.</a:t>
            </a:r>
          </a:p>
          <a:p>
            <a:pPr algn="just"/>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677334" y="2168902"/>
            <a:ext cx="8596668" cy="3880773"/>
          </a:xfrm>
        </p:spPr>
        <p:txBody>
          <a:bodyPr/>
          <a:lstStyle/>
          <a:p>
            <a:pPr algn="just" fontAlgn="base"/>
            <a:r>
              <a:rPr lang="en-GB" dirty="0" smtClean="0"/>
              <a:t>We will be calculating the traffic density with the help of the current CCTV footage which will be supported by </a:t>
            </a:r>
            <a:r>
              <a:rPr lang="en-GB" dirty="0" err="1" smtClean="0"/>
              <a:t>TomTom</a:t>
            </a:r>
            <a:r>
              <a:rPr lang="en-GB" smtClean="0"/>
              <a:t> maps </a:t>
            </a:r>
            <a:r>
              <a:rPr lang="en-GB" dirty="0" smtClean="0"/>
              <a:t>traffic data.</a:t>
            </a:r>
          </a:p>
          <a:p>
            <a:pPr algn="just" fontAlgn="base"/>
            <a:r>
              <a:rPr lang="en-GB" dirty="0" smtClean="0"/>
              <a:t>The communication between two signals will be done with the help of ESP8266 Node MCU.</a:t>
            </a:r>
          </a:p>
          <a:p>
            <a:pPr algn="just" fontAlgn="base"/>
            <a:r>
              <a:rPr lang="en-GB" dirty="0" smtClean="0"/>
              <a:t>We will then obtain the traffic density in each lane.</a:t>
            </a:r>
          </a:p>
          <a:p>
            <a:pPr algn="just" fontAlgn="base"/>
            <a:r>
              <a:rPr lang="en-GB" dirty="0" smtClean="0"/>
              <a:t>Whichever lane will have highest traffic density will be given priority over other lanes and its signal will be made green.</a:t>
            </a:r>
          </a:p>
          <a:p>
            <a:pPr algn="just" fontAlgn="base"/>
            <a:r>
              <a:rPr lang="en-GB" dirty="0" smtClean="0"/>
              <a:t>At the same time the traffic signals at an intersection will be interacting/communicating with each other so as to know the amount of traffic coming its way.</a:t>
            </a:r>
          </a:p>
          <a:p>
            <a:pPr algn="just" fontAlgn="base"/>
            <a:r>
              <a:rPr lang="en-GB" dirty="0" smtClean="0"/>
              <a:t>Based on all this data which signal has to be made green next is decided.</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Diagram</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4" name="Picture 2"/>
          <p:cNvPicPr>
            <a:picLocks noChangeAspect="1" noChangeArrowheads="1"/>
          </p:cNvPicPr>
          <p:nvPr/>
        </p:nvPicPr>
        <p:blipFill>
          <a:blip r:embed="rId2"/>
          <a:srcRect/>
          <a:stretch>
            <a:fillRect/>
          </a:stretch>
        </p:blipFill>
        <p:spPr bwMode="auto">
          <a:xfrm>
            <a:off x="1371600" y="1447800"/>
            <a:ext cx="6284158" cy="52077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129</TotalTime>
  <Words>1049</Words>
  <Application>Microsoft Office PowerPoint</Application>
  <PresentationFormat>Custom</PresentationFormat>
  <Paragraphs>86</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Facet</vt:lpstr>
      <vt:lpstr>Dynamic Traffic Light Control</vt:lpstr>
      <vt:lpstr>Abstract</vt:lpstr>
      <vt:lpstr>Introduction</vt:lpstr>
      <vt:lpstr>Problem Statement</vt:lpstr>
      <vt:lpstr>Survey</vt:lpstr>
      <vt:lpstr>Motivation</vt:lpstr>
      <vt:lpstr>Proposed Work</vt:lpstr>
      <vt:lpstr>Methodology</vt:lpstr>
      <vt:lpstr>Block Diagram</vt:lpstr>
      <vt:lpstr>Flow Chart</vt:lpstr>
      <vt:lpstr>Mini Project - Concept</vt:lpstr>
      <vt:lpstr>Image Processing for Static Data</vt:lpstr>
      <vt:lpstr>Object Detection and Recognition</vt:lpstr>
      <vt:lpstr>Comparisons</vt:lpstr>
      <vt:lpstr>Block Diagram of SSD model</vt:lpstr>
      <vt:lpstr>Working of SSD model</vt:lpstr>
      <vt:lpstr>Slide 17</vt:lpstr>
      <vt:lpstr>Emergency Vehicles</vt:lpstr>
      <vt:lpstr>Communication</vt:lpstr>
      <vt:lpstr>Block Diagram of Communication</vt:lpstr>
      <vt:lpstr>TomTom Maps</vt:lpstr>
      <vt:lpstr>Output of TomTom maps</vt:lpstr>
      <vt:lpstr>Expected Outcome</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41</cp:revision>
  <dcterms:created xsi:type="dcterms:W3CDTF">2014-09-12T02:18:09Z</dcterms:created>
  <dcterms:modified xsi:type="dcterms:W3CDTF">2020-01-11T05:01:45Z</dcterms:modified>
</cp:coreProperties>
</file>